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D94856-C37F-4A32-A99D-EA6FC1DF8E1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Раздел без заголовка" id="{5D37EB2E-D2E8-4C8C-B098-4259743E5384}">
          <p14:sldIdLst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7-27T19:49:27.8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7-27T19:49:29.8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0 0 0</inkml:trace>
  <inkml:trace contextRef="#ctx0" brushRef="#br0" timeOffset="759">0 0 0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4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78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76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233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74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49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4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61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4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8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36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80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3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1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41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1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8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03E7-A867-4A48-9748-4FA1DC5471E8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D01D-002C-4C2E-9DE7-01A8FB8F5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941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hyperlink" Target="mailto:boost@insolex-europ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ost@insolex-europ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352" y="2497531"/>
            <a:ext cx="8144134" cy="1373070"/>
          </a:xfrm>
        </p:spPr>
        <p:txBody>
          <a:bodyPr/>
          <a:lstStyle/>
          <a:p>
            <a:pPr algn="ctr"/>
            <a:r>
              <a:rPr lang="en-GB" dirty="0" err="1"/>
              <a:t>Insolex</a:t>
            </a:r>
            <a:r>
              <a:rPr lang="en-GB" dirty="0"/>
              <a:t>-Europe </a:t>
            </a:r>
            <a:r>
              <a:rPr lang="en-GB" dirty="0" err="1"/>
              <a:t>s.r.o</a:t>
            </a:r>
            <a:r>
              <a:rPr lang="en-GB" dirty="0"/>
              <a:t>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45" y="473837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1"/>
                </a:solidFill>
              </a:rPr>
              <a:t>Sídlo: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Pod višňovkou 1662/21, Krč, 140 00 Praha 4</a:t>
            </a:r>
            <a:endParaRPr lang="en-GB" b="1" dirty="0">
              <a:solidFill>
                <a:schemeClr val="accent1"/>
              </a:solidFill>
            </a:endParaRPr>
          </a:p>
          <a:p>
            <a:pPr algn="l"/>
            <a:r>
              <a:rPr lang="cs-CZ" b="1" dirty="0">
                <a:solidFill>
                  <a:schemeClr val="accent1"/>
                </a:solidFill>
              </a:rPr>
              <a:t>IČO</a:t>
            </a:r>
            <a:r>
              <a:rPr lang="en-GB" b="1" dirty="0">
                <a:solidFill>
                  <a:schemeClr val="accent1"/>
                </a:solidFill>
              </a:rPr>
              <a:t>: 10922504</a:t>
            </a:r>
          </a:p>
          <a:p>
            <a:pPr algn="l"/>
            <a:r>
              <a:rPr lang="en-GB" b="1" dirty="0">
                <a:solidFill>
                  <a:schemeClr val="accent1"/>
                </a:solidFill>
              </a:rPr>
              <a:t>Email: </a:t>
            </a:r>
            <a:r>
              <a:rPr lang="en-GB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boost@insolex-europe.com</a:t>
            </a:r>
            <a:endParaRPr lang="en-GB" b="1" dirty="0">
              <a:solidFill>
                <a:schemeClr val="accent1"/>
              </a:solidFill>
            </a:endParaRPr>
          </a:p>
          <a:p>
            <a:pPr algn="l"/>
            <a:r>
              <a:rPr lang="en-GB" b="1" dirty="0">
                <a:solidFill>
                  <a:schemeClr val="accent1"/>
                </a:solidFill>
              </a:rPr>
              <a:t>Tel.: +420 775 430 344, +420 773 993 649</a:t>
            </a:r>
          </a:p>
          <a:p>
            <a:pPr algn="l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xmlns="" id="{7856E2E0-4DA8-4D0C-8738-7146C6F2EDC8}"/>
                  </a:ext>
                </a:extLst>
              </p14:cNvPr>
              <p14:cNvContentPartPr/>
              <p14:nvPr/>
            </p14:nvContentPartPr>
            <p14:xfrm>
              <a:off x="4416419" y="2659024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7856E2E0-4DA8-4D0C-8738-7146C6F2E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7419" y="265002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757C1DE3-3308-4CF4-8A0B-6DBA0C01FB0E}"/>
                  </a:ext>
                </a:extLst>
              </p14:cNvPr>
              <p14:cNvContentPartPr/>
              <p14:nvPr/>
            </p14:nvContentPartPr>
            <p14:xfrm>
              <a:off x="4273859" y="3002464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757C1DE3-3308-4CF4-8A0B-6DBA0C01FB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4859" y="299346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DF43AC-B7B8-4901-AF00-1734FE31F6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48" y="4687871"/>
            <a:ext cx="2210594" cy="18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0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98" y="765181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/>
              <a:t>ČÍM SE LIŠÍ POSILOVAČE </a:t>
            </a:r>
            <a:r>
              <a:rPr lang="ru-RU" b="1" cap="all" dirty="0"/>
              <a:t>INSOLEX </a:t>
            </a:r>
            <a:r>
              <a:rPr lang="cs-CZ" b="1" cap="all" dirty="0"/>
              <a:t>OD</a:t>
            </a:r>
            <a:r>
              <a:rPr lang="ru-RU" b="1" cap="all" dirty="0"/>
              <a:t> </a:t>
            </a:r>
            <a:r>
              <a:rPr lang="cs-CZ" b="1" cap="all" dirty="0"/>
              <a:t>OBYČEJNÝCH VLOŽEK</a:t>
            </a:r>
            <a:r>
              <a:rPr lang="ru-RU" b="1" cap="all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05" y="2324920"/>
            <a:ext cx="9168902" cy="438068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ZVĚTŠUJÍ DÉLKU KROKU</a:t>
            </a:r>
            <a:endParaRPr lang="ru-RU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Během četných testů posilovačů v </a:t>
            </a:r>
            <a:r>
              <a:rPr lang="cs-CZ" sz="2600" dirty="0" smtClean="0">
                <a:solidFill>
                  <a:schemeClr val="tx1">
                    <a:lumMod val="50000"/>
                  </a:schemeClr>
                </a:solidFill>
              </a:rPr>
              <a:t>Centru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pro sportovní fyziologii a biomechaniku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byl potvrzen účinek prodloužení délky kroku subjektu používajícího posilovač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insoleX.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Zvětšení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délky kroku umožňuje sportovci ušetřit 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600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kroků na vzdálenost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10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km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BCC1476-C579-4545-BF33-0B34B09F5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78" y="1111623"/>
            <a:ext cx="1359501" cy="29358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AB9EBF-557F-4FB5-A1F1-1FA204DBC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22" y="4123014"/>
            <a:ext cx="1844751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03" y="717947"/>
            <a:ext cx="9613861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b="1" cap="all" dirty="0"/>
              <a:t>ČÍM SE LIŠÍ POSILOVAČE </a:t>
            </a:r>
            <a:r>
              <a:rPr lang="ru-RU" b="1" cap="all" dirty="0"/>
              <a:t>INSOLEX </a:t>
            </a:r>
            <a:r>
              <a:rPr lang="cs-CZ" b="1" cap="all" dirty="0"/>
              <a:t>OD</a:t>
            </a:r>
            <a:r>
              <a:rPr lang="ru-RU" b="1" cap="all" dirty="0"/>
              <a:t> </a:t>
            </a:r>
            <a:r>
              <a:rPr lang="cs-CZ" b="1" cap="all" dirty="0"/>
              <a:t>OBYČEJNÝCH VLOŽEK</a:t>
            </a:r>
            <a:r>
              <a:rPr lang="ru-RU" b="1" cap="all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917891" cy="4350798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ZVĚTŠUJÍ STABILITU</a:t>
            </a:r>
            <a:endParaRPr lang="ru-RU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Posilovače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zvětšují kontaktní plochu podešve s podpěrou a rovnoměrně rozkládají zátížení chodidla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což umožňuje spolehlivější stabilizaci chodidla na podpěře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Díky tomuto efektu tělo nadměrně nenapíná pomocné svaly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používané ke stabilizaci těla během silového tréninku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Sportovec šetří energii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běžně používanou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ke stabilizaci těla a přesměruje ji na svaly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zapojené do silového tréninku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Ve výsledku se významně zvyšuje účinnost silového tréninku cílových svalových skupin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F75D1AA-2C31-44E0-B9B9-3FE327D23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78" y="1111623"/>
            <a:ext cx="1359501" cy="29358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9CD07A4-E8DE-4076-B866-163751E0B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48" y="3592385"/>
            <a:ext cx="1574369" cy="27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86" y="759782"/>
            <a:ext cx="9613861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b="1" cap="all" dirty="0"/>
              <a:t>ČÍM SE LIŠÍ POSILOVAČE </a:t>
            </a:r>
            <a:r>
              <a:rPr lang="ru-RU" b="1" cap="all" dirty="0"/>
              <a:t>INSOLEX </a:t>
            </a:r>
            <a:r>
              <a:rPr lang="cs-CZ" b="1" cap="all" dirty="0"/>
              <a:t>OD</a:t>
            </a:r>
            <a:r>
              <a:rPr lang="ru-RU" b="1" cap="all" dirty="0"/>
              <a:t> </a:t>
            </a:r>
            <a:r>
              <a:rPr lang="cs-CZ" b="1" cap="all" dirty="0"/>
              <a:t>OBYČEJNÝCH VLOŽEK</a:t>
            </a:r>
            <a:r>
              <a:rPr lang="ru-RU" b="1" cap="all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87" y="2223246"/>
            <a:ext cx="9179859" cy="4452471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ZMENŠUJÍ ZATÍŽENÍ KLOUBŮ</a:t>
            </a:r>
            <a:endParaRPr lang="ru-RU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Konstrukce a materiál Posilovače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zajišťuje fyziologický došlap chodidla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postupným začleněním zón posilovače do práce a v důsledku vzniklého napětí se posilovač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ohýbá již na samém začátku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kdy se pata dotýká povrchu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Tlumením se Posilovač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ohýbá 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vytváří pružný poloměr došlapu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který zůstává až do okamžiku odpruzování od povrchu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Určená pružnost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určitých zón posilovače umožňuje zvýšit poloměr ohybu přední části chodidla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což snižuje zátěž na plantární aponeurízu a na zadní fasciální linii jako celek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Posilovač chrání klouby pohybového aparátu díky své jedinečné víceúrovňové amortizaci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Čím silnější je zátěž, tím silnější je amortizace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666C0E9-6A6C-4B63-9FAF-BFE8DC343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19" y="1153458"/>
            <a:ext cx="1359501" cy="2935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2EB5AF-6B9D-4C64-BD19-1422FC3B3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47" y="3299010"/>
            <a:ext cx="2059376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DB53884-7D49-4D06-ADC1-1F12BE4DC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82E5E9-DE42-4120-922C-1321AC9A5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9BD449-87FC-473A-A2A2-BEE0C9A35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1FFDFE1-ACF2-4AFB-AB5B-547DC1994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31" y="978853"/>
            <a:ext cx="7087552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300" b="1" cap="all" dirty="0"/>
              <a:t>VÝHODY POUŽÍVÁNÍ POSILOVAČE</a:t>
            </a:r>
            <a:r>
              <a:rPr lang="ru-RU" sz="3300" b="1" cap="all" dirty="0"/>
              <a:t/>
            </a:r>
            <a:br>
              <a:rPr lang="ru-RU" sz="3300" b="1" cap="all" dirty="0"/>
            </a:br>
            <a:endParaRPr lang="cs-CZ" sz="33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2AD4DD-502F-4AF2-AFAF-580E7CC4B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64" y="2355058"/>
            <a:ext cx="6939154" cy="4410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b="1" cap="all" dirty="0">
                <a:solidFill>
                  <a:schemeClr val="tx1">
                    <a:lumMod val="50000"/>
                  </a:schemeClr>
                </a:solidFill>
              </a:rPr>
              <a:t>PREVENTIVNÍ</a:t>
            </a:r>
            <a:r>
              <a:rPr lang="en-GB" sz="2800" b="1" cap="all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sz="2800" b="1" cap="all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1400" b="1" cap="all" dirty="0">
              <a:solidFill>
                <a:schemeClr val="tx1">
                  <a:lumMod val="50000"/>
                </a:schemeClr>
              </a:solidFill>
            </a:endParaRPr>
          </a:p>
          <a:p>
            <a:pPr lvl="1" algn="just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Posilovače automaticky napravují polohu všech kloubů při každém kroku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a tedy i chůzí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Posilovače dynamicky podporují klenbu chodidla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kdykoli je to potřeba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Zabraňují atrofii svalů klenby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jak je tomu často při použití obyčejných ortopedických vložek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se stálou statickou podporou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Posilovač chrání klouby pohybového aparátu díky dodatečné víceúrovňové amortizaci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Čím silnější je zátěž, tím silnější je amortizace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Posilovač zajišťuje prevenci příčně plochých nohou při každém kroku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díky své speciální konstrukci a jedinečnému tvaru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Posilovač rozkládá zatížení nohy co </a:t>
            </a:r>
            <a:r>
              <a:rPr lang="cs-CZ" sz="1900" dirty="0" err="1">
                <a:solidFill>
                  <a:schemeClr val="tx1">
                    <a:lumMod val="50000"/>
                  </a:schemeClr>
                </a:solidFill>
              </a:rPr>
              <a:t>nejrovnoměrněji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1900" dirty="0">
                <a:solidFill>
                  <a:schemeClr val="tx1">
                    <a:lumMod val="50000"/>
                  </a:schemeClr>
                </a:solidFill>
              </a:rPr>
              <a:t>Zabraňuje vzniku pocitu nepohodlí v nohou a vzniku mozolů a otlačenin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</a:rPr>
            </a:br>
            <a:endParaRPr lang="cs-CZ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BB2C37-0554-4926-9BC6-636E0CA1A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атер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1242399-C942-4C93-8478-067221AD6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13" y="955591"/>
            <a:ext cx="3361440" cy="33614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E13463-5CD5-4DF7-9CFA-D3FDF7290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71" y="4685437"/>
            <a:ext cx="2704363" cy="5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6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DB53884-7D49-4D06-ADC1-1F12BE4DC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82E5E9-DE42-4120-922C-1321AC9A5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9BD449-87FC-473A-A2A2-BEE0C9A35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1FFDFE1-ACF2-4AFB-AB5B-547DC1994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41" y="955591"/>
            <a:ext cx="7087552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300" b="1" cap="all" dirty="0"/>
              <a:t>VÝHODY POUŽÍVÁNÍ POSILOVAČE</a:t>
            </a:r>
            <a:r>
              <a:rPr lang="ru-RU" sz="3300" b="1" cap="all" dirty="0"/>
              <a:t/>
            </a:r>
            <a:br>
              <a:rPr lang="ru-RU" sz="3300" b="1" cap="all" dirty="0"/>
            </a:br>
            <a:endParaRPr lang="cs-CZ" sz="33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2AD4DD-502F-4AF2-AFAF-580E7CC4B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2336872"/>
            <a:ext cx="7057429" cy="429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SPORTOVNÍ</a:t>
            </a:r>
            <a:r>
              <a:rPr lang="en-GB" b="1" cap="all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b="1" cap="all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Zvětšení délky kroku díky setrvačnému tlaku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který je zajištěn větší plochou kontaktu s podpěrnou plochou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Umožňuje sportovci ušetřit až 600 kroků na vzdálenost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10</a:t>
            </a: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 km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,</a:t>
            </a:r>
            <a:endParaRPr lang="en-GB" sz="22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1" indent="0">
              <a:buClr>
                <a:srgbClr val="FF3300"/>
              </a:buClr>
              <a:buNone/>
            </a:pPr>
            <a:endParaRPr lang="ru-RU" sz="22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Zesílení tlaku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Akumulovaná energie posilovače se využívá v okamžik částečného ohnutí prstů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2200" dirty="0">
                <a:solidFill>
                  <a:schemeClr val="tx1">
                    <a:lumMod val="50000"/>
                  </a:schemeClr>
                </a:solidFill>
              </a:rPr>
              <a:t>Umožňuje sportovci efektivněji trávit energii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</a:rPr>
            </a:b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BB2C37-0554-4926-9BC6-636E0CA1A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9167F6-2528-4219-94CC-AAB9B08D0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47" y="955591"/>
            <a:ext cx="3341706" cy="33333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4396CFC-8A2B-4E12-AA0C-B236516449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7" y="4894095"/>
            <a:ext cx="2704363" cy="5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4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DB53884-7D49-4D06-ADC1-1F12BE4DC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82E5E9-DE42-4120-922C-1321AC9A5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9BD449-87FC-473A-A2A2-BEE0C9A35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1FFDFE1-ACF2-4AFB-AB5B-547DC1994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41" y="1053663"/>
            <a:ext cx="7087552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b="1" cap="all" dirty="0"/>
              <a:t>KONSTRUKCE POSILOVAČE</a:t>
            </a:r>
            <a:r>
              <a:rPr lang="ru-RU" b="1" cap="all" dirty="0"/>
              <a:t/>
            </a:r>
            <a:br>
              <a:rPr lang="ru-RU" b="1" cap="all" dirty="0"/>
            </a:br>
            <a:endParaRPr lang="cs-CZ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2AD4DD-502F-4AF2-AFAF-580E7CC4B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76" y="2187388"/>
            <a:ext cx="7207623" cy="450625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Posilovač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je moderním sedmivrstvým kompozitním zařízením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 Posilovač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se povedlo vytvořit v důsledku použití dvouvrstvých uhlíkových </a:t>
            </a:r>
            <a:r>
              <a:rPr lang="cs-CZ" sz="1800" dirty="0" err="1">
                <a:solidFill>
                  <a:schemeClr val="tx1">
                    <a:lumMod val="50000"/>
                  </a:schemeClr>
                </a:solidFill>
              </a:rPr>
              <a:t>nanotrubiček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vyrobených společností </a:t>
            </a:r>
            <a:r>
              <a:rPr lang="ru-RU" sz="1800" dirty="0" err="1">
                <a:solidFill>
                  <a:schemeClr val="tx1">
                    <a:lumMod val="50000"/>
                  </a:schemeClr>
                </a:solidFill>
              </a:rPr>
              <a:t>CarbonAge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©.</a:t>
            </a:r>
          </a:p>
          <a:p>
            <a:pPr algn="just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b="1" cap="all" dirty="0">
                <a:solidFill>
                  <a:schemeClr val="tx1">
                    <a:lumMod val="50000"/>
                  </a:schemeClr>
                </a:solidFill>
              </a:rPr>
              <a:t>JEDINEČNÉ ZAŘÍZENÍ</a:t>
            </a:r>
            <a:r>
              <a:rPr lang="ru-RU" sz="1800" b="1" cap="all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b="1" cap="all" dirty="0">
                <a:solidFill>
                  <a:schemeClr val="tx1">
                    <a:lumMod val="50000"/>
                  </a:schemeClr>
                </a:solidFill>
              </a:rPr>
              <a:t>NAVRŽENÉ S POUŽITÍM NEJNOVĚJŠÍCH TECHNOLOGIÍ</a:t>
            </a:r>
            <a:r>
              <a:rPr lang="ru-RU" sz="1800" b="1" cap="all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b="1" cap="all" dirty="0">
                <a:solidFill>
                  <a:schemeClr val="tx1">
                    <a:lumMod val="50000"/>
                  </a:schemeClr>
                </a:solidFill>
              </a:rPr>
              <a:t>KOSMICKÉHO A NANOTECHNOLOGICKÉHO PRŮMYSLU</a:t>
            </a:r>
            <a:r>
              <a:rPr lang="ru-RU" sz="1800" b="1" cap="all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ru-RU" sz="1800" b="1" cap="all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Vývoj jedinečných komponentů z kompozitních materiálů je veden účastníky naší společnosti od roku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1984.</a:t>
            </a:r>
          </a:p>
          <a:p>
            <a:pPr algn="just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Ve výsledku byl vytvořen inovativní materiál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ze kterého byl vyroben posilovač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splňující všechny požadavky na spolehlivost a mající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potřebné mechanické vlastnosti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cs-CZ" sz="17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BB2C37-0554-4926-9BC6-636E0CA1A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человек, внутренний, работа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6700F9-1733-4994-8177-896DE0484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1" y="955591"/>
            <a:ext cx="3359421" cy="33594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54B0906-25CA-4FB4-B294-3921F88960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00" y="4977010"/>
            <a:ext cx="2704363" cy="5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1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98" y="848659"/>
            <a:ext cx="9613861" cy="12942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b="1" cap="all" dirty="0"/>
              <a:t>ZÓNY POSILOVAČE</a:t>
            </a:r>
            <a:r>
              <a:rPr lang="ru-RU" b="1" cap="all" dirty="0"/>
              <a:t/>
            </a:r>
            <a:br>
              <a:rPr lang="ru-RU" b="1" cap="all" dirty="0"/>
            </a:br>
            <a:r>
              <a:rPr lang="cs-CZ" dirty="0"/>
              <a:t>Posilovač </a:t>
            </a:r>
            <a:r>
              <a:rPr lang="ru-RU" dirty="0" err="1"/>
              <a:t>insoleX</a:t>
            </a:r>
            <a:r>
              <a:rPr lang="ru-RU" dirty="0"/>
              <a:t> </a:t>
            </a:r>
            <a:r>
              <a:rPr lang="cs-CZ" dirty="0"/>
              <a:t>se skládá z pěti základních zón</a:t>
            </a:r>
            <a:r>
              <a:rPr lang="ru-RU" dirty="0"/>
              <a:t>:</a:t>
            </a:r>
            <a:br>
              <a:rPr lang="ru-RU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47" y="2309907"/>
            <a:ext cx="10279529" cy="454809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Zóna, kde se posilovač začíná ohýbat, aby se vytvořil došlap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Zóna dodatečné amortizace patní kosti během aktivní zátěži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Speciálně tvarovaný výřez umožňuje kontrolu nad pronací a supinací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Zóna hlavního odvalování zahrnuje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zónu rovnoměrného rozložení zatížení na příční a podélnou klenbu a zónu zvýšené stability nohy ve statické poloze 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zabránění torzního kroucení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Zóna dynamické podpory příčné klenby chodidla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Zóna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odpovědná za prevenci vzniku příčně plochých nohou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Podpora se vyskytuje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když je to nutné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 okamžiku ohnutí nohy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Čím více se noha ohýbá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tím silnější je podpora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Zóna zvýšení sily odrážení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Uvolňuje se dodatečná energie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akumulovaná posilovačem na začátku kroku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Daná pružnost určitých zón posilovače umožňuje zvýšit poloměr ohybu přední části chodidla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což snižuje zátěž na plantární aponeurózu a na zadní fasciální linii jako celek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i="1" cap="all" dirty="0">
                <a:solidFill>
                  <a:schemeClr val="tx1">
                    <a:lumMod val="50000"/>
                  </a:schemeClr>
                </a:solidFill>
              </a:rPr>
              <a:t>DANÁ PRUŽNOST URČITÝCH ZÓN POSILOVAČE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cs-CZ" i="1" dirty="0">
                <a:solidFill>
                  <a:schemeClr val="tx1">
                    <a:lumMod val="50000"/>
                  </a:schemeClr>
                </a:solidFill>
              </a:rPr>
              <a:t>umožňuje zvýšit poloměr ohybu přední části chodidla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i="1" dirty="0">
                <a:solidFill>
                  <a:schemeClr val="tx1">
                    <a:lumMod val="50000"/>
                  </a:schemeClr>
                </a:solidFill>
              </a:rPr>
              <a:t>což</a:t>
            </a:r>
            <a:r>
              <a:rPr lang="en-GB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i="1" cap="all" dirty="0">
                <a:solidFill>
                  <a:schemeClr val="tx1">
                    <a:lumMod val="50000"/>
                  </a:schemeClr>
                </a:solidFill>
              </a:rPr>
              <a:t>SNIŽUJE ZÁTĚŽ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cs-CZ" i="1" dirty="0">
                <a:solidFill>
                  <a:schemeClr val="tx1">
                    <a:lumMod val="50000"/>
                  </a:schemeClr>
                </a:solidFill>
              </a:rPr>
              <a:t>na plantární aponeurózu a na zadní fasciální linii jako celek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B53061E-FECA-4008-9620-37F178310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19" y="1153458"/>
            <a:ext cx="1359501" cy="2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B53884-7D49-4D06-ADC1-1F12BE4DC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82E5E9-DE42-4120-922C-1321AC9A5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9BD449-87FC-473A-A2A2-BEE0C9A35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1FFDFE1-ACF2-4AFB-AB5B-547DC1994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41" y="704523"/>
            <a:ext cx="7087552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dirty="0"/>
              <a:t>Popis evropských modelů INSOLEX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B2AD4DD-502F-4AF2-AFAF-580E7CC4B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98" y="2360456"/>
            <a:ext cx="7392894" cy="4428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MALIFLIS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textilní materiál odolný vůči opotřebení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SAFEVA </a:t>
            </a:r>
            <a:r>
              <a:rPr lang="cs-CZ" sz="1800" dirty="0" err="1">
                <a:solidFill>
                  <a:schemeClr val="tx1">
                    <a:lumMod val="50000"/>
                  </a:schemeClr>
                </a:solidFill>
              </a:rPr>
              <a:t>elastic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pružný </a:t>
            </a:r>
            <a:r>
              <a:rPr lang="cs-CZ" sz="1800" dirty="0" err="1">
                <a:solidFill>
                  <a:schemeClr val="tx1">
                    <a:lumMod val="50000"/>
                  </a:schemeClr>
                </a:solidFill>
              </a:rPr>
              <a:t>samoformovací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 materiál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SAFEVA soft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měkký </a:t>
            </a:r>
            <a:r>
              <a:rPr lang="cs-CZ" sz="1800" dirty="0" err="1">
                <a:solidFill>
                  <a:schemeClr val="tx1">
                    <a:lumMod val="50000"/>
                  </a:schemeClr>
                </a:solidFill>
              </a:rPr>
              <a:t>samoformovací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materiál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SADA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50000"/>
                  </a:schemeClr>
                </a:solidFill>
              </a:rPr>
              <a:t>Orto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 sada ortopedických polštářků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POSILOVAČ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Uhlíkový silový uhlíkový Posilovač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pro trénink svalů a vazů nohy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VYZTUŽUJÍCÍ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Prvek vyztužující patu pro prodloužení životnosti Modulů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Systém X-FIX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pro připojení Posilovačů k Modulům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Systém RENZHI pro regulaci podélného sklonu chodidla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 drop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regulace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propadu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» 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</a:rPr>
              <a:t>klenby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9BB2C37-0554-4926-9BC6-636E0CA1A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нутренний, шоколад&#10;&#10;Автоматически созданное описание">
            <a:extLst>
              <a:ext uri="{FF2B5EF4-FFF2-40B4-BE49-F238E27FC236}">
                <a16:creationId xmlns:a16="http://schemas.microsoft.com/office/drawing/2014/main" xmlns="" id="{EB50F48A-4BD9-4093-9114-D1BA4BBD3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7" y="955591"/>
            <a:ext cx="3330226" cy="33809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5178EA4-44BD-440B-B6BE-853C13653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62" y="4935929"/>
            <a:ext cx="2704363" cy="5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267EC-A007-472C-B35D-0A457ED7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39" y="744717"/>
            <a:ext cx="9613861" cy="108093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/>
              <a:t>MODELY: BASIC VS ORTHOPEDIC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EFBBF8D-0402-47EA-B8C6-8F90CDD84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19" y="1153458"/>
            <a:ext cx="1359501" cy="2935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2BC9E87-B0F5-4F34-A9DD-2F603CF3F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1" y="1906304"/>
            <a:ext cx="1800000" cy="2216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69B62B-1D2D-4FE9-B267-5FFEE8E0029D}"/>
              </a:ext>
            </a:extLst>
          </p:cNvPr>
          <p:cNvSpPr txBox="1"/>
          <p:nvPr/>
        </p:nvSpPr>
        <p:spPr>
          <a:xfrm>
            <a:off x="256075" y="4034077"/>
            <a:ext cx="218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EAZY WALK normal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A0E4A07-B575-48F5-85FE-01C222851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2" y="4310871"/>
            <a:ext cx="1859352" cy="2217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D82C63-0C5D-4AF2-9F9D-1DFB46275CAD}"/>
              </a:ext>
            </a:extLst>
          </p:cNvPr>
          <p:cNvSpPr txBox="1"/>
          <p:nvPr/>
        </p:nvSpPr>
        <p:spPr>
          <a:xfrm>
            <a:off x="-19914" y="6359194"/>
            <a:ext cx="2372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EAZY WALK </a:t>
            </a:r>
            <a:r>
              <a:rPr lang="en-GB" sz="1600" b="1" dirty="0" err="1">
                <a:solidFill>
                  <a:schemeClr val="accent1"/>
                </a:solidFill>
              </a:rPr>
              <a:t>orthopedic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65B4CF-DFA5-40D4-8171-06A32D82C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94" y="1928980"/>
            <a:ext cx="1697868" cy="2217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8C7528-B1CF-454A-8BCB-24E180802454}"/>
              </a:ext>
            </a:extLst>
          </p:cNvPr>
          <p:cNvSpPr txBox="1"/>
          <p:nvPr/>
        </p:nvSpPr>
        <p:spPr>
          <a:xfrm>
            <a:off x="2470707" y="4044679"/>
            <a:ext cx="2508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PRO_FOOTBALL normal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EC3CD3F-3DCD-4443-9C62-E226CA0BB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60" y="4281332"/>
            <a:ext cx="1854603" cy="2217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C866EA-8731-42FC-A894-65A1757E4437}"/>
              </a:ext>
            </a:extLst>
          </p:cNvPr>
          <p:cNvSpPr txBox="1"/>
          <p:nvPr/>
        </p:nvSpPr>
        <p:spPr>
          <a:xfrm>
            <a:off x="2201083" y="6359194"/>
            <a:ext cx="287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PRO_FOOTBALL </a:t>
            </a:r>
            <a:r>
              <a:rPr lang="en-GB" sz="1600" b="1" dirty="0" err="1">
                <a:solidFill>
                  <a:schemeClr val="accent1"/>
                </a:solidFill>
              </a:rPr>
              <a:t>orthopedic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457766A-81B2-4139-8803-F363F4631B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28" y="1906304"/>
            <a:ext cx="1800974" cy="2217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121E62F-6349-4010-B5A6-0BB088B0CE69}"/>
              </a:ext>
            </a:extLst>
          </p:cNvPr>
          <p:cNvSpPr txBox="1"/>
          <p:nvPr/>
        </p:nvSpPr>
        <p:spPr>
          <a:xfrm>
            <a:off x="5259853" y="4034077"/>
            <a:ext cx="1926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RUN_PLAY normal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AF3C1FB-B91B-4F23-80C4-1C98006A6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19" y="4281332"/>
            <a:ext cx="1859888" cy="2217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F404CD2-02B6-431C-ACCB-989E4C942E71}"/>
              </a:ext>
            </a:extLst>
          </p:cNvPr>
          <p:cNvSpPr txBox="1"/>
          <p:nvPr/>
        </p:nvSpPr>
        <p:spPr>
          <a:xfrm>
            <a:off x="5080305" y="6363875"/>
            <a:ext cx="229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RUN_PLAY </a:t>
            </a:r>
            <a:r>
              <a:rPr lang="en-GB" sz="1600" b="1" dirty="0" err="1">
                <a:solidFill>
                  <a:schemeClr val="accent1"/>
                </a:solidFill>
              </a:rPr>
              <a:t>orthopedic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B1E89B6-57A9-4F51-B2AA-2497A16EC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88" y="1923197"/>
            <a:ext cx="1800399" cy="2217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6502455-27D8-44B4-98D4-B55A9ED8CF57}"/>
              </a:ext>
            </a:extLst>
          </p:cNvPr>
          <p:cNvSpPr txBox="1"/>
          <p:nvPr/>
        </p:nvSpPr>
        <p:spPr>
          <a:xfrm>
            <a:off x="7692635" y="4045598"/>
            <a:ext cx="206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SOFT WALK normal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D6F2FA3-EBCB-4E0C-8923-E177A1F7B7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50" y="4281332"/>
            <a:ext cx="1859352" cy="22176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04DCE7E-1F22-4E9F-8C46-CFF2A31CFD1C}"/>
              </a:ext>
            </a:extLst>
          </p:cNvPr>
          <p:cNvSpPr txBox="1"/>
          <p:nvPr/>
        </p:nvSpPr>
        <p:spPr>
          <a:xfrm>
            <a:off x="7360634" y="6356027"/>
            <a:ext cx="2372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SOFT WALK </a:t>
            </a:r>
            <a:r>
              <a:rPr lang="en-GB" sz="1600" b="1" dirty="0" err="1">
                <a:solidFill>
                  <a:schemeClr val="accent1"/>
                </a:solidFill>
              </a:rPr>
              <a:t>orthopedic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C336B2D9-DD05-43CD-AC72-525125555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47" y="1954362"/>
            <a:ext cx="1800507" cy="2217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48FFE8A-A89F-4719-AB8D-12E79FB8CF2F}"/>
              </a:ext>
            </a:extLst>
          </p:cNvPr>
          <p:cNvSpPr txBox="1"/>
          <p:nvPr/>
        </p:nvSpPr>
        <p:spPr>
          <a:xfrm>
            <a:off x="9927258" y="4044679"/>
            <a:ext cx="206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TRAIL_PLAY normal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DCB9688-4F5A-4527-9CEF-E870525B70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20" y="4310871"/>
            <a:ext cx="1859438" cy="22176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8E0ED36-8F56-4BB0-A322-4C7EFF0277FF}"/>
              </a:ext>
            </a:extLst>
          </p:cNvPr>
          <p:cNvSpPr txBox="1"/>
          <p:nvPr/>
        </p:nvSpPr>
        <p:spPr>
          <a:xfrm>
            <a:off x="9726986" y="6362941"/>
            <a:ext cx="2465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TRAIL_PLAY </a:t>
            </a:r>
            <a:r>
              <a:rPr lang="en-GB" sz="1600" b="1" dirty="0" err="1">
                <a:solidFill>
                  <a:schemeClr val="accent1"/>
                </a:solidFill>
              </a:rPr>
              <a:t>orthopedic</a:t>
            </a:r>
            <a:endParaRPr lang="en-GB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0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INSOLEX-EUROPE</a:t>
            </a:r>
            <a:r>
              <a:rPr lang="en-GB" dirty="0"/>
              <a:t> S.R.O.</a:t>
            </a:r>
            <a:endParaRPr lang="cs-CZ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763FB74-E04B-4342-8E67-741DA3169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19" y="1153458"/>
            <a:ext cx="1359501" cy="2935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3D243B4-7529-4585-855A-E4CB4C5D8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20" y="2283057"/>
            <a:ext cx="5039988" cy="4250583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BC096311-56D5-4F23-AC8A-5C699AA49AC3}"/>
              </a:ext>
            </a:extLst>
          </p:cNvPr>
          <p:cNvSpPr txBox="1">
            <a:spLocks/>
          </p:cNvSpPr>
          <p:nvPr/>
        </p:nvSpPr>
        <p:spPr>
          <a:xfrm>
            <a:off x="588110" y="3067334"/>
            <a:ext cx="5764878" cy="2682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1"/>
                </a:solidFill>
              </a:rPr>
              <a:t>Sídlo: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Pod višňovkou 1662/21, Krč, 140 00 Praha 4</a:t>
            </a:r>
            <a:endParaRPr lang="en-GB" b="1" dirty="0">
              <a:solidFill>
                <a:schemeClr val="accent1"/>
              </a:solidFill>
            </a:endParaRPr>
          </a:p>
          <a:p>
            <a:pPr>
              <a:lnSpc>
                <a:spcPct val="16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1"/>
                </a:solidFill>
              </a:rPr>
              <a:t>IČO</a:t>
            </a:r>
            <a:r>
              <a:rPr lang="en-GB" b="1" dirty="0">
                <a:solidFill>
                  <a:schemeClr val="accent1"/>
                </a:solidFill>
              </a:rPr>
              <a:t>: 10922504</a:t>
            </a:r>
          </a:p>
          <a:p>
            <a:pPr>
              <a:lnSpc>
                <a:spcPct val="16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/>
                </a:solidFill>
              </a:rPr>
              <a:t>Email: </a:t>
            </a:r>
            <a:r>
              <a:rPr lang="en-GB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boost@insolex-europe.com</a:t>
            </a:r>
            <a:endParaRPr lang="en-GB" b="1" dirty="0">
              <a:solidFill>
                <a:schemeClr val="accent1"/>
              </a:solidFill>
            </a:endParaRPr>
          </a:p>
          <a:p>
            <a:pPr>
              <a:lnSpc>
                <a:spcPct val="16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/>
                </a:solidFill>
              </a:rPr>
              <a:t>Tel.: +420 775 430 344, +420 773 993 649</a:t>
            </a:r>
          </a:p>
          <a:p>
            <a:pPr marL="0" indent="0">
              <a:lnSpc>
                <a:spcPct val="160000"/>
              </a:lnSpc>
              <a:buClr>
                <a:srgbClr val="FF3300"/>
              </a:buClr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4099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84DCAA0-4BF1-4FB9-97BA-D6BA63041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50" y="738034"/>
            <a:ext cx="7087552" cy="10809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cap="all" dirty="0"/>
              <a:t>VLOŽKY</a:t>
            </a:r>
            <a:r>
              <a:rPr lang="ru-RU" cap="all" dirty="0"/>
              <a:t> - </a:t>
            </a:r>
            <a:r>
              <a:rPr lang="cs-CZ" cap="all" dirty="0"/>
              <a:t>POSILOVAČE</a:t>
            </a:r>
            <a:r>
              <a:rPr lang="ru-RU" cap="all" dirty="0"/>
              <a:t> </a:t>
            </a:r>
            <a:r>
              <a:rPr lang="cs-CZ" cap="all" dirty="0"/>
              <a:t>INSOLEX</a:t>
            </a:r>
            <a:endParaRPr lang="cs-CZ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649084"/>
            <a:ext cx="6423211" cy="35993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>
                <a:solidFill>
                  <a:schemeClr val="tx1">
                    <a:lumMod val="50000"/>
                  </a:schemeClr>
                </a:solidFill>
              </a:rPr>
              <a:t>Posilovače do bot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nsoleX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</a:rPr>
              <a:t>jsou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</a:rPr>
              <a:t>moderním vícevrstvém kompozitním zařízením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</a:rPr>
              <a:t>vyznačujícím se variabilní tvrdostí a pružností a vyvinutém s použitím nejnovějších technologií z oblastí kosmického a nanotechnologického průmyslu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внутренний, шоколад&#10;&#10;Автоматически созданное описание">
            <a:extLst>
              <a:ext uri="{FF2B5EF4-FFF2-40B4-BE49-F238E27FC236}">
                <a16:creationId xmlns:a16="http://schemas.microsoft.com/office/drawing/2014/main" xmlns="" id="{FE127F2C-3010-4CF5-929E-4FF0B7821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42" y="2427478"/>
            <a:ext cx="3938308" cy="399828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AC4F894-44A8-4626-B575-0DB754245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72" y="914400"/>
            <a:ext cx="2494183" cy="5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DB53884-7D49-4D06-ADC1-1F12BE4DC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82E5E9-DE42-4120-922C-1321AC9A5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9BD449-87FC-473A-A2A2-BEE0C9A35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1FFDFE1-ACF2-4AFB-AB5B-547DC1994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64" y="826800"/>
            <a:ext cx="7087552" cy="10809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dirty="0"/>
              <a:t>Posilovače</a:t>
            </a:r>
            <a:r>
              <a:rPr lang="ru-RU" dirty="0"/>
              <a:t> </a:t>
            </a:r>
            <a:r>
              <a:rPr lang="cs-CZ" dirty="0"/>
              <a:t>insoleX jsou</a:t>
            </a:r>
            <a:r>
              <a:rPr lang="ru-RU" dirty="0"/>
              <a:t>:</a:t>
            </a:r>
            <a:endParaRPr lang="cs-CZ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2AD4DD-502F-4AF2-AFAF-580E7CC4B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2121426"/>
            <a:ext cx="6996223" cy="4554291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Inovačním posilovačem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pohybové energie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který nemá na světě obdoby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Víceúrovňovým chráničem kloubů lidského těla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Korektorem posturální stability těla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Individuálním tlumičem nohou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Silnou nožní pružinou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Korektorem umožňujícím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správné fungování svalů chodidla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Zařízením dynamického působení k prevenci atrofie svalů a vazů nohy se sklonem k výskytu příčně plochých nohou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9BB2C37-0554-4926-9BC6-636E0CA1A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EF8CF7-81E6-49B2-98F2-4A64F3610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23" y="651603"/>
            <a:ext cx="3347830" cy="47152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91D6F7-578A-4208-9613-6B697BACC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7" y="4814744"/>
            <a:ext cx="2704363" cy="5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B53884-7D49-4D06-ADC1-1F12BE4DC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82E5E9-DE42-4120-922C-1321AC9A5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9BD449-87FC-473A-A2A2-BEE0C9A35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1FFDFE1-ACF2-4AFB-AB5B-547DC1994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50" y="805598"/>
            <a:ext cx="7087552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300" b="1" cap="all" dirty="0"/>
              <a:t>ČÍM SE LIŠÍ POSILOVAČE </a:t>
            </a:r>
            <a:r>
              <a:rPr lang="ru-RU" sz="3300" b="1" cap="all" dirty="0"/>
              <a:t>INSOLEX </a:t>
            </a:r>
            <a:r>
              <a:rPr lang="cs-CZ" sz="3300" b="1" cap="all" dirty="0"/>
              <a:t>OD</a:t>
            </a:r>
            <a:r>
              <a:rPr lang="ru-RU" sz="3300" b="1" cap="all" dirty="0"/>
              <a:t> </a:t>
            </a:r>
            <a:r>
              <a:rPr lang="cs-CZ" sz="3300" b="1" cap="all" dirty="0"/>
              <a:t>OBYČEJNÝCH VLOŽEK</a:t>
            </a:r>
            <a:r>
              <a:rPr lang="ru-RU" sz="3300" b="1" cap="all" dirty="0"/>
              <a:t>?</a:t>
            </a:r>
            <a:endParaRPr lang="cs-CZ" sz="33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B2AD4DD-502F-4AF2-AFAF-580E7CC4B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68" y="2320572"/>
            <a:ext cx="6423211" cy="3881047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sz="2000" b="1" cap="all" dirty="0">
                <a:solidFill>
                  <a:schemeClr val="tx1">
                    <a:lumMod val="50000"/>
                  </a:schemeClr>
                </a:solidFill>
              </a:rPr>
              <a:t>VHODNÉ PRO JAKOUKOLIV OBUV</a:t>
            </a:r>
            <a:endParaRPr lang="ru-RU" sz="2000" b="1" cap="all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Posilovače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mají tloušťku pouze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0,75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mm a váží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18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gramů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Díky své nízké hmotnosti a </a:t>
            </a:r>
            <a:r>
              <a:rPr lang="cs-CZ" sz="2000" dirty="0" err="1">
                <a:solidFill>
                  <a:schemeClr val="tx1">
                    <a:lumMod val="50000"/>
                  </a:schemeClr>
                </a:solidFill>
              </a:rPr>
              <a:t>tlouťce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 mohou být Posilovače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použity v jakékoli obuvi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Jednoduše vložte Posilovač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pod vložku vaší boty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Jedinou výjimkou jsou boty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které nesedí těsně k noze a jsou na podpatku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větším než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40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</a:rPr>
              <a:t>mm.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9BB2C37-0554-4926-9BC6-636E0CA1A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другой, различные, обувь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45202DE2-3E38-4B32-A6DD-CAAC6D1A4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93" y="1188316"/>
            <a:ext cx="3353070" cy="33530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1802387-1E06-46C2-91AC-4B0887DE3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7" y="5047454"/>
            <a:ext cx="2704363" cy="5814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13F263B-D6F7-4B96-AEB7-E0817691C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10" y="5406547"/>
            <a:ext cx="1935907" cy="12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8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64" y="783688"/>
            <a:ext cx="9613861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b="1" cap="all" dirty="0"/>
              <a:t>ČÍM SE LIŠÍ POSILOVAČE </a:t>
            </a:r>
            <a:r>
              <a:rPr lang="ru-RU" b="1" cap="all" dirty="0"/>
              <a:t>INSOLEX </a:t>
            </a:r>
            <a:r>
              <a:rPr lang="cs-CZ" b="1" cap="all" dirty="0"/>
              <a:t>OD</a:t>
            </a:r>
            <a:r>
              <a:rPr lang="ru-RU" b="1" cap="all" dirty="0"/>
              <a:t> </a:t>
            </a:r>
            <a:r>
              <a:rPr lang="cs-CZ" b="1" cap="all" dirty="0"/>
              <a:t>OBYČEJNÝCH VLOŽEK</a:t>
            </a:r>
            <a:r>
              <a:rPr lang="ru-RU" b="1" cap="all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563349" cy="4434468"/>
          </a:xfrm>
        </p:spPr>
        <p:txBody>
          <a:bodyPr>
            <a:normAutofit lnSpcReduction="10000"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PŘEDCHÁZÍ VZNIKU PLOCHÝCH NOHOU</a:t>
            </a:r>
            <a:endParaRPr lang="en-GB" b="1" cap="all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Posilovače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poskytují jedinečnou dynamickou podporu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příčné klenby chodidla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Všechny tradiční vložky jsou zesíleny pod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2,3,4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metatarzálními kostmi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což poskytuje stálou statickou podporu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Tato konstrukce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způsobuje atrofii svalů a vazů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které přirozeně podporují klenbu, a další natažení plantární aponeurózy, což nevyhnutelně vede k stálému nošení ortopedických vložek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Posilovače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poskytují dynamickou podporu příčné klenby chodidla a posilují ji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Podpora se vyskytuje pouze tehdy, když je to nutné – v okamžiku ohnutí nohy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Čím více je noha ohnutá, tím silnější je podpora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b="1" cap="all" dirty="0">
              <a:solidFill>
                <a:schemeClr val="tx1">
                  <a:lumMod val="50000"/>
                </a:schemeClr>
              </a:solidFill>
            </a:endParaRPr>
          </a:p>
          <a:p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4F67FB1-C446-4DA3-B4C7-5E411B5D4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78" y="1111623"/>
            <a:ext cx="1359501" cy="2935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65E5FB-CA89-4DCE-99E3-EE5059A92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85" y="3429000"/>
            <a:ext cx="1044860" cy="272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5" y="795063"/>
            <a:ext cx="9613861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b="1" cap="all" dirty="0"/>
              <a:t>ČÍM SE LIŠÍ POSILOVAČE </a:t>
            </a:r>
            <a:r>
              <a:rPr lang="ru-RU" b="1" cap="all" dirty="0"/>
              <a:t>INSOLEX </a:t>
            </a:r>
            <a:r>
              <a:rPr lang="cs-CZ" b="1" cap="all" dirty="0"/>
              <a:t>OD</a:t>
            </a:r>
            <a:r>
              <a:rPr lang="ru-RU" b="1" cap="all" dirty="0"/>
              <a:t> </a:t>
            </a:r>
            <a:r>
              <a:rPr lang="cs-CZ" b="1" cap="all" dirty="0"/>
              <a:t>OBYČEJNÝCH VLOŽEK</a:t>
            </a:r>
            <a:r>
              <a:rPr lang="ru-RU" b="1" cap="all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2253202"/>
            <a:ext cx="8606765" cy="4357270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ZLEPŠUJÍ TLUMENÍ A</a:t>
            </a:r>
            <a:r>
              <a:rPr lang="ru-RU" b="1" cap="all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DOŠLAP CHODIDLA</a:t>
            </a:r>
            <a:endParaRPr lang="en-GB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Konstrukce a materiál Posilovače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zajišťuje fyziologický došlap chodidla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postupným začleněním zón posilovače do práce a v důsledku vzniklého napětí se posilovač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ohýbá již na samém začátku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kdy se pata dotýká povrchu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Tlumením se Posilovač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ohýbá 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vytváří pružný poloměr došlapu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který zůstává až do okamžiku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odpruzování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od povrchu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Tradiční vložka není schopna zajistit tento efekt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 b="1" cap="all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0AA148D-5D98-4908-8479-ED291A2B7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78" y="1111623"/>
            <a:ext cx="1359501" cy="2935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1A3FFB5-3B2D-4F13-81FA-98562FE48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50" y="4865955"/>
            <a:ext cx="2788493" cy="18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1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6" y="789665"/>
            <a:ext cx="9613861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b="1" cap="all" dirty="0"/>
              <a:t>ČÍM SE LIŠÍ POSILOVAČE </a:t>
            </a:r>
            <a:r>
              <a:rPr lang="ru-RU" b="1" cap="all" dirty="0"/>
              <a:t>INSOLEX </a:t>
            </a:r>
            <a:r>
              <a:rPr lang="cs-CZ" b="1" cap="all" dirty="0"/>
              <a:t>OD</a:t>
            </a:r>
            <a:r>
              <a:rPr lang="ru-RU" b="1" cap="all" dirty="0"/>
              <a:t> </a:t>
            </a:r>
            <a:r>
              <a:rPr lang="cs-CZ" b="1" cap="all" dirty="0"/>
              <a:t>OBYČEJNÝCH VLOŽEK</a:t>
            </a:r>
            <a:r>
              <a:rPr lang="ru-RU" b="1" cap="all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8445750" cy="4320915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ZKRACUJÍ DOBU NACHÁZENÍ SE NA PODPĚŘE</a:t>
            </a:r>
            <a:endParaRPr lang="ru-RU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Během četných testů posilovačů v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Centru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pro sportovní fyziologii a biomechaniku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byly získány výsledky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prokazující snížení doby  nacházení se na podpěře u sportovců při běhání na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12%.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0701FA7-10FE-4735-9B0F-971BCD071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78" y="1111623"/>
            <a:ext cx="1359501" cy="2935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B386D0-5358-4AB6-B2CD-8AAD3CDBB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69" y="4434541"/>
            <a:ext cx="1770672" cy="20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10" y="783110"/>
            <a:ext cx="9613861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b="1" cap="all" dirty="0"/>
              <a:t>ČÍM SE LIŠÍ POSILOVAČE </a:t>
            </a:r>
            <a:r>
              <a:rPr lang="ru-RU" b="1" cap="all" dirty="0"/>
              <a:t>INSOLEX </a:t>
            </a:r>
            <a:r>
              <a:rPr lang="cs-CZ" b="1" cap="all" dirty="0"/>
              <a:t>OD</a:t>
            </a:r>
            <a:r>
              <a:rPr lang="ru-RU" b="1" cap="all" dirty="0"/>
              <a:t> </a:t>
            </a:r>
            <a:r>
              <a:rPr lang="cs-CZ" b="1" cap="all" dirty="0"/>
              <a:t>OBYČEJNÝCH VLOŽEK</a:t>
            </a:r>
            <a:r>
              <a:rPr lang="ru-RU" b="1" cap="all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21647"/>
            <a:ext cx="8745481" cy="4542117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Zvětšují torzní pevnost</a:t>
            </a:r>
            <a:endParaRPr lang="ru-RU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Posilovače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zabraňují zkroucení podešve boty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což umožňuje bezpečnější stabilizaci chodidla na podpěře během pohybu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Díky tomuto efektu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tělo nadměrně nenapíná pomocné svaly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používané ke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stabilizaci těla během pohybu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Sportovec šetří energii a přesměruje ji na svaly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které se přímo podílejí na pohybu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Výsledkem je menší únava sportovce s výrazným zlepšením výkonu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Kromě toho se snižuje pravděpodobnost poranění kotníku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FAAC943-8499-4857-BCFC-66800D5DC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78" y="1111623"/>
            <a:ext cx="1359501" cy="293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5C0B2E-2F46-4CE2-AE26-2AB8AD44A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715" y="4542117"/>
            <a:ext cx="2105858" cy="18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04" y="777712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/>
              <a:t>ČÍM SE LIŠÍ POSILOVAČE </a:t>
            </a:r>
            <a:r>
              <a:rPr lang="ru-RU" b="1" cap="all" dirty="0"/>
              <a:t>INSOLEX </a:t>
            </a:r>
            <a:r>
              <a:rPr lang="cs-CZ" b="1" cap="all" dirty="0"/>
              <a:t>OD</a:t>
            </a:r>
            <a:r>
              <a:rPr lang="ru-RU" b="1" cap="all" dirty="0"/>
              <a:t> </a:t>
            </a:r>
            <a:r>
              <a:rPr lang="cs-CZ" b="1" cap="all" dirty="0"/>
              <a:t>OBYČEJNÝCH VLOŽEK</a:t>
            </a:r>
            <a:r>
              <a:rPr lang="ru-RU" b="1" cap="all" dirty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167" y="2336873"/>
            <a:ext cx="8907833" cy="4458374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b="1" cap="all" dirty="0">
                <a:solidFill>
                  <a:schemeClr val="tx1">
                    <a:lumMod val="50000"/>
                  </a:schemeClr>
                </a:solidFill>
              </a:rPr>
              <a:t>PŘIDÁVAJÍ BOTÁM PRUŽNOST</a:t>
            </a:r>
            <a:endParaRPr lang="ru-RU" b="1" cap="all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Při ohnutí pod vlivem tělesné hmotnosti člověka v okamžiku, kdy se pata dotýká podpěry, se posilovač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ohýbá v okamžiku odpruzování od podpěry špičkou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Tímto způsobem je energie rozptýlená v tradičních vložkách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udržována posilovačem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insoleX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a směrována k zesílení energie odrážení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6F97298-A8BC-4911-A0D3-9CC31E86F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78" y="1111623"/>
            <a:ext cx="1359501" cy="293586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E81CDAA-6AC0-4D37-B03A-C61488A6F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85" y="4261223"/>
            <a:ext cx="2441313" cy="22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0660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Другая 3">
      <a:dk1>
        <a:srgbClr val="FF0000"/>
      </a:dk1>
      <a:lt1>
        <a:sysClr val="window" lastClr="FFFFFF"/>
      </a:lt1>
      <a:dk2>
        <a:srgbClr val="FFFFFF"/>
      </a:dk2>
      <a:lt2>
        <a:srgbClr val="FFCCCC"/>
      </a:lt2>
      <a:accent1>
        <a:srgbClr val="75707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1347</TotalTime>
  <Words>1257</Words>
  <Application>Microsoft Office PowerPoint</Application>
  <PresentationFormat>Произвольный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Берлин</vt:lpstr>
      <vt:lpstr>Insolex-Europe s.r.o.</vt:lpstr>
      <vt:lpstr>VLOŽKY - POSILOVAČE INSOLEX</vt:lpstr>
      <vt:lpstr>Posilovače insoleX jsou:</vt:lpstr>
      <vt:lpstr>ČÍM SE LIŠÍ POSILOVAČE INSOLEX OD OBYČEJNÝCH VLOŽEK?</vt:lpstr>
      <vt:lpstr>ČÍM SE LIŠÍ POSILOVAČE INSOLEX OD OBYČEJNÝCH VLOŽEK?</vt:lpstr>
      <vt:lpstr>ČÍM SE LIŠÍ POSILOVAČE INSOLEX OD OBYČEJNÝCH VLOŽEK?</vt:lpstr>
      <vt:lpstr>ČÍM SE LIŠÍ POSILOVAČE INSOLEX OD OBYČEJNÝCH VLOŽEK?</vt:lpstr>
      <vt:lpstr>ČÍM SE LIŠÍ POSILOVAČE INSOLEX OD OBYČEJNÝCH VLOŽEK?</vt:lpstr>
      <vt:lpstr>ČÍM SE LIŠÍ POSILOVAČE INSOLEX OD OBYČEJNÝCH VLOŽEK?</vt:lpstr>
      <vt:lpstr>ČÍM SE LIŠÍ POSILOVAČE INSOLEX OD OBYČEJNÝCH VLOŽEK?</vt:lpstr>
      <vt:lpstr>ČÍM SE LIŠÍ POSILOVAČE INSOLEX OD OBYČEJNÝCH VLOŽEK?</vt:lpstr>
      <vt:lpstr>ČÍM SE LIŠÍ POSILOVAČE INSOLEX OD OBYČEJNÝCH VLOŽEK?</vt:lpstr>
      <vt:lpstr>VÝHODY POUŽÍVÁNÍ POSILOVAČE </vt:lpstr>
      <vt:lpstr>VÝHODY POUŽÍVÁNÍ POSILOVAČE </vt:lpstr>
      <vt:lpstr>KONSTRUKCE POSILOVAČE </vt:lpstr>
      <vt:lpstr>ZÓNY POSILOVAČE Posilovač insoleX se skládá z pěti základních zón: </vt:lpstr>
      <vt:lpstr>Popis evropských modelů INSOLEX</vt:lpstr>
      <vt:lpstr>MODELY: BASIC VS ORTHOPEDIC</vt:lpstr>
      <vt:lpstr>INSOLEX-EUROPE S.R.O.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Insolex-Europe s.r.o.</dc:title>
  <dc:creator>Sergey Sergey</dc:creator>
  <cp:lastModifiedBy>Opeha I.</cp:lastModifiedBy>
  <cp:revision>87</cp:revision>
  <dcterms:created xsi:type="dcterms:W3CDTF">2021-05-28T17:06:18Z</dcterms:created>
  <dcterms:modified xsi:type="dcterms:W3CDTF">2021-12-03T08:57:50Z</dcterms:modified>
</cp:coreProperties>
</file>